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303" r:id="rId3"/>
    <p:sldId id="321" r:id="rId4"/>
    <p:sldId id="322" r:id="rId5"/>
    <p:sldId id="323" r:id="rId6"/>
    <p:sldId id="324" r:id="rId7"/>
    <p:sldId id="325" r:id="rId8"/>
    <p:sldId id="326" r:id="rId9"/>
    <p:sldId id="327" r:id="rId10"/>
    <p:sldId id="32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D0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598" autoAdjust="0"/>
    <p:restoredTop sz="85907" autoAdjust="0"/>
  </p:normalViewPr>
  <p:slideViewPr>
    <p:cSldViewPr>
      <p:cViewPr varScale="1">
        <p:scale>
          <a:sx n="74" d="100"/>
          <a:sy n="74" d="100"/>
        </p:scale>
        <p:origin x="1224" y="72"/>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As needed, clarify that consensus does not mean that the entire group agrees 100 percent.  </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603374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Robert Adrian Hillman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Assuming that this pedagogical method is new to the students, tell them that this PowerPoint presentation will introduce them to this process. Assure them that they do not have to remember all the steps of the process at this time. This is simply an overview of what lies ahead. When it is time for them to practice this method, you will walk them through the process step-by-step.</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858416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Be sure the students understand that there is nothing wrong with group projects, debates, or games—in fact, they will likely do all of these at some point in this course! However, it is important for them to begin to understand what is unique about cooperative learning in general and about SAC in particular. In SAC, they will not only </a:t>
            </a:r>
            <a:r>
              <a:rPr lang="en-US" sz="1200" i="1" kern="1200" dirty="0">
                <a:solidFill>
                  <a:schemeClr val="tx1"/>
                </a:solidFill>
                <a:effectLst/>
                <a:latin typeface="+mn-lt"/>
                <a:ea typeface="+mn-ea"/>
                <a:cs typeface="+mn-cs"/>
              </a:rPr>
              <a:t>work with</a:t>
            </a:r>
            <a:r>
              <a:rPr lang="en-US" sz="1200" kern="1200" dirty="0">
                <a:solidFill>
                  <a:schemeClr val="tx1"/>
                </a:solidFill>
                <a:effectLst/>
                <a:latin typeface="+mn-lt"/>
                <a:ea typeface="+mn-ea"/>
                <a:cs typeface="+mn-cs"/>
              </a:rPr>
              <a:t> but also </a:t>
            </a:r>
            <a:r>
              <a:rPr lang="en-US" sz="1200" i="1" kern="1200" dirty="0">
                <a:solidFill>
                  <a:schemeClr val="tx1"/>
                </a:solidFill>
                <a:effectLst/>
                <a:latin typeface="+mn-lt"/>
                <a:ea typeface="+mn-ea"/>
                <a:cs typeface="+mn-cs"/>
              </a:rPr>
              <a:t>learn from</a:t>
            </a:r>
            <a:r>
              <a:rPr lang="en-US" sz="1200" kern="1200" dirty="0">
                <a:solidFill>
                  <a:schemeClr val="tx1"/>
                </a:solidFill>
                <a:effectLst/>
                <a:latin typeface="+mn-lt"/>
                <a:ea typeface="+mn-ea"/>
                <a:cs typeface="+mn-cs"/>
              </a:rPr>
              <a:t> one another.</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1922144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Be sure the students understand that there is nothing wrong with group projects, debates, or games—in fact, they will likely do all of these at some point in this course! However, it is important for them to begin to understand what is unique about cooperative learning in general and about SAC in particular. In SAC, they will not only </a:t>
            </a:r>
            <a:r>
              <a:rPr lang="en-US" sz="1200" i="1" kern="1200" dirty="0">
                <a:solidFill>
                  <a:schemeClr val="tx1"/>
                </a:solidFill>
                <a:effectLst/>
                <a:latin typeface="+mn-lt"/>
                <a:ea typeface="+mn-ea"/>
                <a:cs typeface="+mn-cs"/>
              </a:rPr>
              <a:t>work with</a:t>
            </a:r>
            <a:r>
              <a:rPr lang="en-US" sz="1200" kern="1200" dirty="0">
                <a:solidFill>
                  <a:schemeClr val="tx1"/>
                </a:solidFill>
                <a:effectLst/>
                <a:latin typeface="+mn-lt"/>
                <a:ea typeface="+mn-ea"/>
                <a:cs typeface="+mn-cs"/>
              </a:rPr>
              <a:t> but also </a:t>
            </a:r>
            <a:r>
              <a:rPr lang="en-US" sz="1200" i="1" kern="1200" dirty="0">
                <a:solidFill>
                  <a:schemeClr val="tx1"/>
                </a:solidFill>
                <a:effectLst/>
                <a:latin typeface="+mn-lt"/>
                <a:ea typeface="+mn-ea"/>
                <a:cs typeface="+mn-cs"/>
              </a:rPr>
              <a:t>learn from</a:t>
            </a:r>
            <a:r>
              <a:rPr lang="en-US" sz="1200" kern="1200" dirty="0">
                <a:solidFill>
                  <a:schemeClr val="tx1"/>
                </a:solidFill>
                <a:effectLst/>
                <a:latin typeface="+mn-lt"/>
                <a:ea typeface="+mn-ea"/>
                <a:cs typeface="+mn-cs"/>
              </a:rPr>
              <a:t> one another.</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29308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Be sure the students understand that there is nothing wrong with group projects, debates, or games—in fact, they will likely do all of these at some point in this course! However, it is important for them to begin to understand what is unique about cooperative learning in general and about SAC in particular. In SAC, they will not only </a:t>
            </a:r>
            <a:r>
              <a:rPr lang="en-US" sz="1200" i="1" kern="1200" dirty="0">
                <a:solidFill>
                  <a:schemeClr val="tx1"/>
                </a:solidFill>
                <a:effectLst/>
                <a:latin typeface="+mn-lt"/>
                <a:ea typeface="+mn-ea"/>
                <a:cs typeface="+mn-cs"/>
              </a:rPr>
              <a:t>work with</a:t>
            </a:r>
            <a:r>
              <a:rPr lang="en-US" sz="1200" kern="1200" dirty="0">
                <a:solidFill>
                  <a:schemeClr val="tx1"/>
                </a:solidFill>
                <a:effectLst/>
                <a:latin typeface="+mn-lt"/>
                <a:ea typeface="+mn-ea"/>
                <a:cs typeface="+mn-cs"/>
              </a:rPr>
              <a:t> but also </a:t>
            </a:r>
            <a:r>
              <a:rPr lang="en-US" sz="1200" i="1" kern="1200" dirty="0">
                <a:solidFill>
                  <a:schemeClr val="tx1"/>
                </a:solidFill>
                <a:effectLst/>
                <a:latin typeface="+mn-lt"/>
                <a:ea typeface="+mn-ea"/>
                <a:cs typeface="+mn-cs"/>
              </a:rPr>
              <a:t>learn from</a:t>
            </a:r>
            <a:r>
              <a:rPr lang="en-US" sz="1200" kern="1200" dirty="0">
                <a:solidFill>
                  <a:schemeClr val="tx1"/>
                </a:solidFill>
                <a:effectLst/>
                <a:latin typeface="+mn-lt"/>
                <a:ea typeface="+mn-ea"/>
                <a:cs typeface="+mn-cs"/>
              </a:rPr>
              <a:t> one another.</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2997185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Emphasize that there is no conversation or cross-talk in step 6. The pair who is not presenting simply listens and takes notes.</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2247749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may wish to provide or solicit examples of clarifying questions (“What did you mean when you said  .  .  .  ?” or “Did I understand correctly that you believe  .  .  .  ?”) or share an example of language that can be used for a respectful challenge (“I do see your point about </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 but I am wondering if you have considered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3229379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Help the students to understand that switching sides and then repeating the process in a second round is crucial to SAC, as it forces them to consider and argue for both sides of an issue (unlike a debate, in which they may simply choose one position or side). This aspect of SAC builds their intellectual capacity to consider the complexities of a particular issue as well as their emotional capacity to empathize.</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2740798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As needed, clarify that consensus does not mean that the entire group agrees 100 percent.  </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2859461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1.emf"/><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81200"/>
            <a:ext cx="9144000" cy="1470025"/>
          </a:xfrm>
        </p:spPr>
        <p:txBody>
          <a:bodyPr/>
          <a:lstStyle/>
          <a:p>
            <a:r>
              <a:rPr lang="en-US" dirty="0">
                <a:effectLst/>
              </a:rPr>
              <a:t>Structured Academic</a:t>
            </a:r>
            <a:br>
              <a:rPr lang="en-US" dirty="0">
                <a:effectLst/>
              </a:rPr>
            </a:br>
            <a:r>
              <a:rPr lang="en-US" dirty="0">
                <a:effectLst/>
              </a:rPr>
              <a:t>Controversy</a:t>
            </a:r>
            <a:endParaRPr lang="en-US" dirty="0"/>
          </a:p>
        </p:txBody>
      </p:sp>
      <p:sp>
        <p:nvSpPr>
          <p:cNvPr id="3" name="Subtitle 2"/>
          <p:cNvSpPr txBox="1">
            <a:spLocks/>
          </p:cNvSpPr>
          <p:nvPr/>
        </p:nvSpPr>
        <p:spPr>
          <a:xfrm>
            <a:off x="0" y="3833456"/>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2, Learning Experience 10</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TX006090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AE3B3ADC-A6A9-E74F-A144-5AACEC57CA9A}"/>
              </a:ext>
            </a:extLst>
          </p:cNvPr>
          <p:cNvSpPr txBox="1">
            <a:spLocks/>
          </p:cNvSpPr>
          <p:nvPr/>
        </p:nvSpPr>
        <p:spPr>
          <a:xfrm>
            <a:off x="2260517" y="2133600"/>
            <a:ext cx="5816683"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As a whole class:</a:t>
            </a:r>
          </a:p>
          <a:p>
            <a:pPr marL="457200" indent="-457200">
              <a:buFont typeface="Arial" panose="020B0604020202020204" pitchFamily="34" charset="0"/>
              <a:buChar char="•"/>
            </a:pPr>
            <a:r>
              <a:rPr lang="en-US" sz="2600" b="0" dirty="0"/>
              <a:t>share and compare consensus statements</a:t>
            </a:r>
          </a:p>
          <a:p>
            <a:pPr marL="457200" indent="-457200">
              <a:buFont typeface="Arial" panose="020B0604020202020204" pitchFamily="34" charset="0"/>
              <a:buChar char="•"/>
            </a:pPr>
            <a:r>
              <a:rPr lang="en-US" sz="2600" b="0" dirty="0"/>
              <a:t>discuss further as a large group</a:t>
            </a:r>
          </a:p>
          <a:p>
            <a:pPr marL="457200" indent="-457200">
              <a:buFont typeface="Arial" panose="020B0604020202020204" pitchFamily="34" charset="0"/>
              <a:buChar char="•"/>
            </a:pPr>
            <a:r>
              <a:rPr lang="en-US" sz="2600" b="0" dirty="0"/>
              <a:t>process this experience according to your teacher’s direction</a:t>
            </a:r>
          </a:p>
          <a:p>
            <a:endParaRPr lang="en-US" sz="2600" b="0" dirty="0"/>
          </a:p>
        </p:txBody>
      </p:sp>
      <p:pic>
        <p:nvPicPr>
          <p:cNvPr id="3" name="Picture 2">
            <a:extLst>
              <a:ext uri="{FF2B5EF4-FFF2-40B4-BE49-F238E27FC236}">
                <a16:creationId xmlns:a16="http://schemas.microsoft.com/office/drawing/2014/main" id="{18E6AFAC-CD07-4B47-A730-FF029FD4F3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324455"/>
            <a:ext cx="1498516" cy="706935"/>
          </a:xfrm>
          <a:prstGeom prst="rect">
            <a:avLst/>
          </a:prstGeom>
        </p:spPr>
      </p:pic>
    </p:spTree>
    <p:extLst>
      <p:ext uri="{BB962C8B-B14F-4D97-AF65-F5344CB8AC3E}">
        <p14:creationId xmlns:p14="http://schemas.microsoft.com/office/powerpoint/2010/main" val="3592372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00636" y="990600"/>
            <a:ext cx="7848600" cy="1447800"/>
          </a:xfrm>
        </p:spPr>
        <p:txBody>
          <a:bodyPr>
            <a:noAutofit/>
          </a:bodyPr>
          <a:lstStyle/>
          <a:p>
            <a:r>
              <a:rPr lang="en-US" sz="3200" dirty="0"/>
              <a:t>What Is Structured Academic Controversy (SAC)? </a:t>
            </a:r>
            <a:br>
              <a:rPr lang="en-US" sz="3200" dirty="0"/>
            </a:br>
            <a:endParaRPr lang="en-US" sz="3200" dirty="0"/>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838200" y="2438400"/>
            <a:ext cx="7139559" cy="1447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b="0" dirty="0"/>
              <a:t>a method of cooperative learning</a:t>
            </a:r>
          </a:p>
          <a:p>
            <a:pPr marL="457200" lvl="0" indent="-457200">
              <a:buFont typeface="Arial" panose="020B0604020202020204" pitchFamily="34" charset="0"/>
              <a:buChar char="•"/>
            </a:pPr>
            <a:r>
              <a:rPr lang="en-US" b="0" dirty="0"/>
              <a:t>practiced in groups of four</a:t>
            </a:r>
          </a:p>
          <a:p>
            <a:pPr marL="457200" lvl="0" indent="-457200">
              <a:buFont typeface="Arial" panose="020B0604020202020204" pitchFamily="34" charset="0"/>
              <a:buChar char="•"/>
            </a:pPr>
            <a:r>
              <a:rPr lang="en-US" b="0" dirty="0"/>
              <a:t>focused on an issue or topic </a:t>
            </a:r>
            <a:br>
              <a:rPr lang="en-US" b="0" dirty="0"/>
            </a:br>
            <a:r>
              <a:rPr lang="en-US" b="0" dirty="0"/>
              <a:t>with two clear sides</a:t>
            </a:r>
          </a:p>
          <a:p>
            <a:pPr marL="457200" lvl="0" indent="-457200">
              <a:buFont typeface="Arial" panose="020B0604020202020204" pitchFamily="34" charset="0"/>
              <a:buChar char="•"/>
            </a:pPr>
            <a:endParaRPr lang="en-US" sz="3500" b="0" dirty="0"/>
          </a:p>
        </p:txBody>
      </p:sp>
      <p:pic>
        <p:nvPicPr>
          <p:cNvPr id="3" name="Graphic 2">
            <a:extLst>
              <a:ext uri="{FF2B5EF4-FFF2-40B4-BE49-F238E27FC236}">
                <a16:creationId xmlns:a16="http://schemas.microsoft.com/office/drawing/2014/main" id="{16BF581E-5032-42EB-96E2-C0AD5A559B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08615" y="3162300"/>
            <a:ext cx="3440621" cy="3203337"/>
          </a:xfrm>
          <a:prstGeom prst="rect">
            <a:avLst/>
          </a:prstGeom>
        </p:spPr>
      </p:pic>
    </p:spTree>
    <p:extLst>
      <p:ext uri="{BB962C8B-B14F-4D97-AF65-F5344CB8AC3E}">
        <p14:creationId xmlns:p14="http://schemas.microsoft.com/office/powerpoint/2010/main" val="678852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05118" y="914400"/>
            <a:ext cx="7848600" cy="1447800"/>
          </a:xfrm>
        </p:spPr>
        <p:txBody>
          <a:bodyPr>
            <a:noAutofit/>
          </a:bodyPr>
          <a:lstStyle/>
          <a:p>
            <a:r>
              <a:rPr lang="en-US" sz="3200" dirty="0"/>
              <a:t>What SAC Is </a:t>
            </a:r>
            <a:r>
              <a:rPr lang="en-US" sz="3200" i="1" dirty="0"/>
              <a:t>Not</a:t>
            </a:r>
            <a:br>
              <a:rPr lang="en-US" sz="3200" dirty="0"/>
            </a:br>
            <a:br>
              <a:rPr lang="en-US" sz="3200" dirty="0"/>
            </a:br>
            <a:endParaRPr lang="en-US" sz="3200" dirty="0"/>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914400" y="1600200"/>
            <a:ext cx="7503044" cy="3733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sz="2600" b="0" dirty="0"/>
              <a:t>It is </a:t>
            </a:r>
            <a:r>
              <a:rPr lang="en-US" sz="2600" i="1" dirty="0"/>
              <a:t>not</a:t>
            </a:r>
            <a:r>
              <a:rPr lang="en-US" sz="2600" b="0" dirty="0"/>
              <a:t> a group project. Instead of dividing the work as you might for a group project, SAC requires all the work to be completed collaboratively.</a:t>
            </a:r>
          </a:p>
          <a:p>
            <a:pPr marL="457200" lvl="0" indent="-457200">
              <a:buFont typeface="Arial" panose="020B0604020202020204" pitchFamily="34" charset="0"/>
              <a:buChar char="•"/>
            </a:pPr>
            <a:r>
              <a:rPr lang="en-US" sz="2600" b="0" dirty="0"/>
              <a:t>It is </a:t>
            </a:r>
            <a:r>
              <a:rPr lang="en-US" sz="2600" i="1" dirty="0"/>
              <a:t>not</a:t>
            </a:r>
            <a:r>
              <a:rPr lang="en-US" sz="2600" b="0" dirty="0"/>
              <a:t> a debate. You will </a:t>
            </a:r>
            <a:br>
              <a:rPr lang="en-US" sz="2600" b="0" dirty="0"/>
            </a:br>
            <a:r>
              <a:rPr lang="en-US" sz="2600" b="0" dirty="0"/>
              <a:t>have to argue for both sides </a:t>
            </a:r>
            <a:br>
              <a:rPr lang="en-US" sz="2600" b="0" dirty="0"/>
            </a:br>
            <a:r>
              <a:rPr lang="en-US" sz="2600" b="0" dirty="0"/>
              <a:t>of the topic or question.</a:t>
            </a:r>
          </a:p>
          <a:p>
            <a:pPr marL="457200" lvl="0" indent="-457200">
              <a:buFont typeface="Arial" panose="020B0604020202020204" pitchFamily="34" charset="0"/>
              <a:buChar char="•"/>
            </a:pPr>
            <a:r>
              <a:rPr lang="en-US" sz="2600" b="0" dirty="0"/>
              <a:t>It is </a:t>
            </a:r>
            <a:r>
              <a:rPr lang="en-US" sz="2600" i="1" dirty="0"/>
              <a:t>not</a:t>
            </a:r>
            <a:r>
              <a:rPr lang="en-US" sz="2600" b="0" dirty="0"/>
              <a:t> a game or contest. </a:t>
            </a:r>
            <a:br>
              <a:rPr lang="en-US" sz="2600" b="0" dirty="0"/>
            </a:br>
            <a:r>
              <a:rPr lang="en-US" sz="2600" b="0" dirty="0"/>
              <a:t>The is no winner or loser.</a:t>
            </a:r>
          </a:p>
          <a:p>
            <a:pPr marL="457200" lvl="0" indent="-457200">
              <a:buFont typeface="Arial" panose="020B0604020202020204" pitchFamily="34" charset="0"/>
              <a:buChar char="•"/>
            </a:pPr>
            <a:endParaRPr lang="en-US" sz="2600" b="0" dirty="0"/>
          </a:p>
        </p:txBody>
      </p:sp>
      <p:pic>
        <p:nvPicPr>
          <p:cNvPr id="3" name="Picture 2">
            <a:extLst>
              <a:ext uri="{FF2B5EF4-FFF2-40B4-BE49-F238E27FC236}">
                <a16:creationId xmlns:a16="http://schemas.microsoft.com/office/drawing/2014/main" id="{F59AC8CD-CEB5-934D-BF59-48D340E518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7400" y="3124200"/>
            <a:ext cx="2635250" cy="2635250"/>
          </a:xfrm>
          <a:prstGeom prst="rect">
            <a:avLst/>
          </a:prstGeom>
        </p:spPr>
      </p:pic>
    </p:spTree>
    <p:extLst>
      <p:ext uri="{BB962C8B-B14F-4D97-AF65-F5344CB8AC3E}">
        <p14:creationId xmlns:p14="http://schemas.microsoft.com/office/powerpoint/2010/main" val="881527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683304" y="1041365"/>
            <a:ext cx="7848600" cy="1444752"/>
          </a:xfrm>
        </p:spPr>
        <p:txBody>
          <a:bodyPr>
            <a:noAutofit/>
          </a:bodyPr>
          <a:lstStyle/>
          <a:p>
            <a:r>
              <a:rPr lang="en-US" sz="3200" dirty="0"/>
              <a:t>Steps of SAC</a:t>
            </a:r>
            <a:br>
              <a:rPr lang="en-US" sz="3200" dirty="0"/>
            </a:br>
            <a:br>
              <a:rPr lang="en-US" sz="3200" dirty="0"/>
            </a:br>
            <a:endParaRPr lang="en-US" sz="3200" dirty="0"/>
          </a:p>
        </p:txBody>
      </p:sp>
      <p:sp>
        <p:nvSpPr>
          <p:cNvPr id="8" name="Title 4">
            <a:extLst>
              <a:ext uri="{FF2B5EF4-FFF2-40B4-BE49-F238E27FC236}">
                <a16:creationId xmlns:a16="http://schemas.microsoft.com/office/drawing/2014/main" id="{AE3B3ADC-A6A9-E74F-A144-5AACEC57CA9A}"/>
              </a:ext>
            </a:extLst>
          </p:cNvPr>
          <p:cNvSpPr txBox="1">
            <a:spLocks/>
          </p:cNvSpPr>
          <p:nvPr/>
        </p:nvSpPr>
        <p:spPr>
          <a:xfrm>
            <a:off x="2277014" y="1602441"/>
            <a:ext cx="5410200"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Form groups of four.</a:t>
            </a:r>
          </a:p>
          <a:p>
            <a:pPr marL="457200" lvl="0" indent="-457200">
              <a:buFont typeface="Arial" panose="020B0604020202020204" pitchFamily="34" charset="0"/>
              <a:buChar char="•"/>
            </a:pPr>
            <a:endParaRPr lang="en-US" sz="2600" b="0" dirty="0"/>
          </a:p>
        </p:txBody>
      </p:sp>
      <p:sp>
        <p:nvSpPr>
          <p:cNvPr id="6" name="Title 4">
            <a:extLst>
              <a:ext uri="{FF2B5EF4-FFF2-40B4-BE49-F238E27FC236}">
                <a16:creationId xmlns:a16="http://schemas.microsoft.com/office/drawing/2014/main" id="{7E5B1233-8E8E-A544-9562-26AE3085D0F2}"/>
              </a:ext>
            </a:extLst>
          </p:cNvPr>
          <p:cNvSpPr txBox="1">
            <a:spLocks/>
          </p:cNvSpPr>
          <p:nvPr/>
        </p:nvSpPr>
        <p:spPr>
          <a:xfrm>
            <a:off x="2277014" y="3771900"/>
            <a:ext cx="6181186"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Determine the topic or overarching question of the SAC session. For</a:t>
            </a:r>
            <a:br>
              <a:rPr lang="en-US" sz="2600" b="0" dirty="0"/>
            </a:br>
            <a:r>
              <a:rPr lang="en-US" sz="2600" b="0" dirty="0"/>
              <a:t>this learning experience, the topic is</a:t>
            </a:r>
            <a:r>
              <a:rPr lang="en-US" sz="2600" b="0" i="1" dirty="0"/>
              <a:t> </a:t>
            </a:r>
            <a:br>
              <a:rPr lang="en-US" sz="2600" b="0" i="1" dirty="0"/>
            </a:br>
            <a:r>
              <a:rPr lang="en-US" sz="2400" i="1" dirty="0"/>
              <a:t>“The monarchy was / was not good</a:t>
            </a:r>
            <a:br>
              <a:rPr lang="en-US" sz="2400" i="1" dirty="0"/>
            </a:br>
            <a:r>
              <a:rPr lang="en-US" sz="2400" i="1" dirty="0"/>
              <a:t>for ancient Israel.”</a:t>
            </a:r>
            <a:endParaRPr lang="en-US" sz="2400" dirty="0"/>
          </a:p>
          <a:p>
            <a:endParaRPr lang="en-US" sz="2400" dirty="0"/>
          </a:p>
          <a:p>
            <a:pPr marL="457200" lvl="0" indent="-457200">
              <a:buFont typeface="Arial" panose="020B0604020202020204" pitchFamily="34" charset="0"/>
              <a:buChar char="•"/>
            </a:pPr>
            <a:endParaRPr lang="en-US" sz="2600" b="0" dirty="0"/>
          </a:p>
        </p:txBody>
      </p:sp>
      <p:pic>
        <p:nvPicPr>
          <p:cNvPr id="4" name="Picture 3">
            <a:extLst>
              <a:ext uri="{FF2B5EF4-FFF2-40B4-BE49-F238E27FC236}">
                <a16:creationId xmlns:a16="http://schemas.microsoft.com/office/drawing/2014/main" id="{25F89092-8006-A141-918A-50229430CA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779182"/>
            <a:ext cx="1498516" cy="706935"/>
          </a:xfrm>
          <a:prstGeom prst="rect">
            <a:avLst/>
          </a:prstGeom>
        </p:spPr>
      </p:pic>
      <p:pic>
        <p:nvPicPr>
          <p:cNvPr id="10" name="Picture 9">
            <a:extLst>
              <a:ext uri="{FF2B5EF4-FFF2-40B4-BE49-F238E27FC236}">
                <a16:creationId xmlns:a16="http://schemas.microsoft.com/office/drawing/2014/main" id="{B9B85263-26EE-1448-B677-E9DB03BEA9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709" y="3006556"/>
            <a:ext cx="1498516" cy="706935"/>
          </a:xfrm>
          <a:prstGeom prst="rect">
            <a:avLst/>
          </a:prstGeom>
        </p:spPr>
      </p:pic>
    </p:spTree>
    <p:extLst>
      <p:ext uri="{BB962C8B-B14F-4D97-AF65-F5344CB8AC3E}">
        <p14:creationId xmlns:p14="http://schemas.microsoft.com/office/powerpoint/2010/main" val="2060736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AE3B3ADC-A6A9-E74F-A144-5AACEC57CA9A}"/>
              </a:ext>
            </a:extLst>
          </p:cNvPr>
          <p:cNvSpPr txBox="1">
            <a:spLocks/>
          </p:cNvSpPr>
          <p:nvPr/>
        </p:nvSpPr>
        <p:spPr>
          <a:xfrm>
            <a:off x="2273962" y="838200"/>
            <a:ext cx="6186021"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Form two pairs within your group of four. </a:t>
            </a:r>
          </a:p>
        </p:txBody>
      </p:sp>
      <p:sp>
        <p:nvSpPr>
          <p:cNvPr id="6" name="Title 4">
            <a:extLst>
              <a:ext uri="{FF2B5EF4-FFF2-40B4-BE49-F238E27FC236}">
                <a16:creationId xmlns:a16="http://schemas.microsoft.com/office/drawing/2014/main" id="{7E5B1233-8E8E-A544-9562-26AE3085D0F2}"/>
              </a:ext>
            </a:extLst>
          </p:cNvPr>
          <p:cNvSpPr txBox="1">
            <a:spLocks/>
          </p:cNvSpPr>
          <p:nvPr/>
        </p:nvSpPr>
        <p:spPr>
          <a:xfrm>
            <a:off x="2273963" y="3657600"/>
            <a:ext cx="6031837"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Flip a coin to determine which pair will be #1.</a:t>
            </a:r>
          </a:p>
          <a:p>
            <a:pPr marL="457200" lvl="0" indent="-457200">
              <a:buFont typeface="Arial" panose="020B0604020202020204" pitchFamily="34" charset="0"/>
              <a:buChar char="•"/>
            </a:pPr>
            <a:r>
              <a:rPr lang="en-US" sz="2600" b="0" dirty="0"/>
              <a:t>Pair #1 </a:t>
            </a:r>
            <a:r>
              <a:rPr lang="en-US" sz="2600" b="0" i="1" dirty="0"/>
              <a:t>first</a:t>
            </a:r>
            <a:r>
              <a:rPr lang="en-US" sz="2600" b="0" dirty="0"/>
              <a:t> argues that the monarchy was </a:t>
            </a:r>
            <a:r>
              <a:rPr lang="en-US" sz="2600" b="0" i="1" dirty="0"/>
              <a:t>good</a:t>
            </a:r>
            <a:r>
              <a:rPr lang="en-US" sz="2600" b="0" dirty="0"/>
              <a:t> for ancient Israel.   </a:t>
            </a:r>
          </a:p>
          <a:p>
            <a:pPr marL="457200" lvl="0" indent="-457200">
              <a:buFont typeface="Arial" panose="020B0604020202020204" pitchFamily="34" charset="0"/>
              <a:buChar char="•"/>
            </a:pPr>
            <a:r>
              <a:rPr lang="en-US" sz="2600" b="0" dirty="0"/>
              <a:t>Pair #2 </a:t>
            </a:r>
            <a:r>
              <a:rPr lang="en-US" sz="2600" b="0" i="1" dirty="0"/>
              <a:t>first </a:t>
            </a:r>
            <a:r>
              <a:rPr lang="en-US" sz="2600" b="0" dirty="0"/>
              <a:t>argues that the monarchy was </a:t>
            </a:r>
            <a:r>
              <a:rPr lang="en-US" sz="2600" b="0" i="1" dirty="0"/>
              <a:t>not good</a:t>
            </a:r>
            <a:r>
              <a:rPr lang="en-US" sz="2600" b="0" dirty="0"/>
              <a:t> for ancient Israel.</a:t>
            </a:r>
          </a:p>
          <a:p>
            <a:endParaRPr lang="en-US" sz="2400" dirty="0"/>
          </a:p>
          <a:p>
            <a:pPr marL="457200" lvl="0" indent="-457200">
              <a:buFont typeface="Arial" panose="020B0604020202020204" pitchFamily="34" charset="0"/>
              <a:buChar char="•"/>
            </a:pPr>
            <a:endParaRPr lang="en-US" sz="2600" b="0" dirty="0"/>
          </a:p>
        </p:txBody>
      </p:sp>
      <p:pic>
        <p:nvPicPr>
          <p:cNvPr id="3" name="Picture 2">
            <a:extLst>
              <a:ext uri="{FF2B5EF4-FFF2-40B4-BE49-F238E27FC236}">
                <a16:creationId xmlns:a16="http://schemas.microsoft.com/office/drawing/2014/main" id="{24AC5C40-11DA-2D4C-86E7-F5979369BE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282" y="1191006"/>
            <a:ext cx="1498516" cy="706935"/>
          </a:xfrm>
          <a:prstGeom prst="rect">
            <a:avLst/>
          </a:prstGeom>
        </p:spPr>
      </p:pic>
      <p:pic>
        <p:nvPicPr>
          <p:cNvPr id="7" name="Picture 6">
            <a:extLst>
              <a:ext uri="{FF2B5EF4-FFF2-40B4-BE49-F238E27FC236}">
                <a16:creationId xmlns:a16="http://schemas.microsoft.com/office/drawing/2014/main" id="{50F38EAB-49AC-034F-9838-0215A254BF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282" y="2324100"/>
            <a:ext cx="1498516" cy="706935"/>
          </a:xfrm>
          <a:prstGeom prst="rect">
            <a:avLst/>
          </a:prstGeom>
        </p:spPr>
      </p:pic>
    </p:spTree>
    <p:extLst>
      <p:ext uri="{BB962C8B-B14F-4D97-AF65-F5344CB8AC3E}">
        <p14:creationId xmlns:p14="http://schemas.microsoft.com/office/powerpoint/2010/main" val="1668430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AE3B3ADC-A6A9-E74F-A144-5AACEC57CA9A}"/>
              </a:ext>
            </a:extLst>
          </p:cNvPr>
          <p:cNvSpPr txBox="1">
            <a:spLocks/>
          </p:cNvSpPr>
          <p:nvPr/>
        </p:nvSpPr>
        <p:spPr>
          <a:xfrm>
            <a:off x="2168247" y="1255148"/>
            <a:ext cx="6186021"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Each pair works separately on their arguments. </a:t>
            </a:r>
          </a:p>
          <a:p>
            <a:r>
              <a:rPr lang="en-US" sz="2400" dirty="0"/>
              <a:t>There is a time limit for this step.</a:t>
            </a:r>
          </a:p>
        </p:txBody>
      </p:sp>
      <p:sp>
        <p:nvSpPr>
          <p:cNvPr id="6" name="Title 4">
            <a:extLst>
              <a:ext uri="{FF2B5EF4-FFF2-40B4-BE49-F238E27FC236}">
                <a16:creationId xmlns:a16="http://schemas.microsoft.com/office/drawing/2014/main" id="{7E5B1233-8E8E-A544-9562-26AE3085D0F2}"/>
              </a:ext>
            </a:extLst>
          </p:cNvPr>
          <p:cNvSpPr txBox="1">
            <a:spLocks/>
          </p:cNvSpPr>
          <p:nvPr/>
        </p:nvSpPr>
        <p:spPr>
          <a:xfrm>
            <a:off x="2168247" y="3657600"/>
            <a:ext cx="6285471"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sz="2600" b="0" dirty="0"/>
              <a:t>The pairs come back together and share their arguments:</a:t>
            </a:r>
          </a:p>
          <a:p>
            <a:pPr marL="457200" lvl="0" indent="-457200">
              <a:buFont typeface="Arial" panose="020B0604020202020204" pitchFamily="34" charset="0"/>
              <a:buChar char="•"/>
            </a:pPr>
            <a:r>
              <a:rPr lang="en-US" sz="2600" b="0" dirty="0"/>
              <a:t>Pair #1 shares while pair #2 listens and takes notes.</a:t>
            </a:r>
          </a:p>
          <a:p>
            <a:pPr marL="457200" lvl="0" indent="-457200">
              <a:buFont typeface="Arial" panose="020B0604020202020204" pitchFamily="34" charset="0"/>
              <a:buChar char="•"/>
            </a:pPr>
            <a:r>
              <a:rPr lang="en-US" sz="2600" b="0" dirty="0"/>
              <a:t>Pair #2 shares while pair #1 listens and takes notes.</a:t>
            </a:r>
          </a:p>
          <a:p>
            <a:pPr marL="457200" lvl="0" indent="-457200">
              <a:buFont typeface="Arial" panose="020B0604020202020204" pitchFamily="34" charset="0"/>
              <a:buChar char="•"/>
            </a:pPr>
            <a:endParaRPr lang="en-US" sz="2600" b="0" dirty="0"/>
          </a:p>
        </p:txBody>
      </p:sp>
      <p:pic>
        <p:nvPicPr>
          <p:cNvPr id="4" name="Picture 3">
            <a:extLst>
              <a:ext uri="{FF2B5EF4-FFF2-40B4-BE49-F238E27FC236}">
                <a16:creationId xmlns:a16="http://schemas.microsoft.com/office/drawing/2014/main" id="{4DA7061C-0B4B-9041-A4B2-6CDDEF7D99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564" y="1293248"/>
            <a:ext cx="1498516" cy="706935"/>
          </a:xfrm>
          <a:prstGeom prst="rect">
            <a:avLst/>
          </a:prstGeom>
        </p:spPr>
      </p:pic>
      <p:pic>
        <p:nvPicPr>
          <p:cNvPr id="10" name="Picture 9">
            <a:extLst>
              <a:ext uri="{FF2B5EF4-FFF2-40B4-BE49-F238E27FC236}">
                <a16:creationId xmlns:a16="http://schemas.microsoft.com/office/drawing/2014/main" id="{F764824E-1E6C-7845-B454-25AF65AA4D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839" y="2893448"/>
            <a:ext cx="1498516" cy="706935"/>
          </a:xfrm>
          <a:prstGeom prst="rect">
            <a:avLst/>
          </a:prstGeom>
        </p:spPr>
      </p:pic>
    </p:spTree>
    <p:extLst>
      <p:ext uri="{BB962C8B-B14F-4D97-AF65-F5344CB8AC3E}">
        <p14:creationId xmlns:p14="http://schemas.microsoft.com/office/powerpoint/2010/main" val="2459470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AE3B3ADC-A6A9-E74F-A144-5AACEC57CA9A}"/>
              </a:ext>
            </a:extLst>
          </p:cNvPr>
          <p:cNvSpPr txBox="1">
            <a:spLocks/>
          </p:cNvSpPr>
          <p:nvPr/>
        </p:nvSpPr>
        <p:spPr>
          <a:xfrm>
            <a:off x="2195990" y="1600200"/>
            <a:ext cx="6186021"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As needed, each pair can:</a:t>
            </a:r>
          </a:p>
          <a:p>
            <a:pPr marL="457200" indent="-457200">
              <a:buFont typeface="Arial" panose="020B0604020202020204" pitchFamily="34" charset="0"/>
              <a:buChar char="•"/>
            </a:pPr>
            <a:r>
              <a:rPr lang="en-US" sz="2600" b="0" dirty="0"/>
              <a:t>ask the other pair clarifying questions </a:t>
            </a:r>
          </a:p>
          <a:p>
            <a:pPr marL="457200" indent="-457200">
              <a:buFont typeface="Arial" panose="020B0604020202020204" pitchFamily="34" charset="0"/>
              <a:buChar char="•"/>
            </a:pPr>
            <a:r>
              <a:rPr lang="en-US" sz="2600" b="0" dirty="0"/>
              <a:t>respectfully challenge the other pair’s arguments</a:t>
            </a:r>
          </a:p>
        </p:txBody>
      </p:sp>
      <p:pic>
        <p:nvPicPr>
          <p:cNvPr id="4" name="Picture 3">
            <a:extLst>
              <a:ext uri="{FF2B5EF4-FFF2-40B4-BE49-F238E27FC236}">
                <a16:creationId xmlns:a16="http://schemas.microsoft.com/office/drawing/2014/main" id="{894050EE-945D-8A42-BCBC-C908CA32A5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840" y="1387041"/>
            <a:ext cx="1498516" cy="706935"/>
          </a:xfrm>
          <a:prstGeom prst="rect">
            <a:avLst/>
          </a:prstGeom>
        </p:spPr>
      </p:pic>
    </p:spTree>
    <p:extLst>
      <p:ext uri="{BB962C8B-B14F-4D97-AF65-F5344CB8AC3E}">
        <p14:creationId xmlns:p14="http://schemas.microsoft.com/office/powerpoint/2010/main" val="2591699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AE3B3ADC-A6A9-E74F-A144-5AACEC57CA9A}"/>
              </a:ext>
            </a:extLst>
          </p:cNvPr>
          <p:cNvSpPr txBox="1">
            <a:spLocks/>
          </p:cNvSpPr>
          <p:nvPr/>
        </p:nvSpPr>
        <p:spPr>
          <a:xfrm>
            <a:off x="2245731" y="1131301"/>
            <a:ext cx="6669669"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Switch sides. (You are now working on </a:t>
            </a:r>
            <a:br>
              <a:rPr lang="en-US" sz="2600" b="0" dirty="0"/>
            </a:br>
            <a:r>
              <a:rPr lang="en-US" sz="2600" b="0" dirty="0"/>
              <a:t>the opposite argument.)</a:t>
            </a:r>
          </a:p>
          <a:p>
            <a:endParaRPr lang="en-US" sz="2600" b="0" dirty="0"/>
          </a:p>
        </p:txBody>
      </p:sp>
      <p:pic>
        <p:nvPicPr>
          <p:cNvPr id="4" name="Picture 3">
            <a:extLst>
              <a:ext uri="{FF2B5EF4-FFF2-40B4-BE49-F238E27FC236}">
                <a16:creationId xmlns:a16="http://schemas.microsoft.com/office/drawing/2014/main" id="{894050EE-945D-8A42-BCBC-C908CA32A5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4607" y="3953256"/>
            <a:ext cx="995528" cy="466344"/>
          </a:xfrm>
          <a:prstGeom prst="rect">
            <a:avLst/>
          </a:prstGeom>
        </p:spPr>
      </p:pic>
      <p:pic>
        <p:nvPicPr>
          <p:cNvPr id="5" name="Picture 4">
            <a:extLst>
              <a:ext uri="{FF2B5EF4-FFF2-40B4-BE49-F238E27FC236}">
                <a16:creationId xmlns:a16="http://schemas.microsoft.com/office/drawing/2014/main" id="{93F1D951-FB24-1E41-A3DE-09D1663EAE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4607" y="2760181"/>
            <a:ext cx="963778" cy="466344"/>
          </a:xfrm>
          <a:prstGeom prst="rect">
            <a:avLst/>
          </a:prstGeom>
        </p:spPr>
      </p:pic>
      <p:pic>
        <p:nvPicPr>
          <p:cNvPr id="6" name="Picture 5">
            <a:extLst>
              <a:ext uri="{FF2B5EF4-FFF2-40B4-BE49-F238E27FC236}">
                <a16:creationId xmlns:a16="http://schemas.microsoft.com/office/drawing/2014/main" id="{BD2238BE-38AC-C24F-A8E4-3135E9D5B1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2202" y="3347187"/>
            <a:ext cx="963778" cy="466344"/>
          </a:xfrm>
          <a:prstGeom prst="rect">
            <a:avLst/>
          </a:prstGeom>
        </p:spPr>
      </p:pic>
      <p:pic>
        <p:nvPicPr>
          <p:cNvPr id="3" name="Picture 2">
            <a:extLst>
              <a:ext uri="{FF2B5EF4-FFF2-40B4-BE49-F238E27FC236}">
                <a16:creationId xmlns:a16="http://schemas.microsoft.com/office/drawing/2014/main" id="{55407AA2-7D98-9442-A3FA-CA3CAB8A2DB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0282" y="1143000"/>
            <a:ext cx="1498516" cy="706935"/>
          </a:xfrm>
          <a:prstGeom prst="rect">
            <a:avLst/>
          </a:prstGeom>
        </p:spPr>
      </p:pic>
      <p:sp>
        <p:nvSpPr>
          <p:cNvPr id="2" name="TextBox 1">
            <a:extLst>
              <a:ext uri="{FF2B5EF4-FFF2-40B4-BE49-F238E27FC236}">
                <a16:creationId xmlns:a16="http://schemas.microsoft.com/office/drawing/2014/main" id="{DE1B8250-FB0F-455E-A28B-5154ADC6288C}"/>
              </a:ext>
            </a:extLst>
          </p:cNvPr>
          <p:cNvSpPr txBox="1"/>
          <p:nvPr/>
        </p:nvSpPr>
        <p:spPr bwMode="auto">
          <a:xfrm>
            <a:off x="2245731" y="4800600"/>
            <a:ext cx="6669669" cy="1692771"/>
          </a:xfrm>
          <a:prstGeom prst="rect">
            <a:avLst/>
          </a:prstGeom>
          <a:noFill/>
          <a:ln w="9525">
            <a:noFill/>
            <a:miter lim="800000"/>
            <a:headEnd/>
            <a:tailEnd/>
          </a:ln>
        </p:spPr>
        <p:txBody>
          <a:bodyPr wrap="square" rtlCol="0">
            <a:spAutoFit/>
          </a:bodyPr>
          <a:lstStyle/>
          <a:p>
            <a:r>
              <a:rPr lang="en-US" sz="2600" dirty="0">
                <a:latin typeface="Arial" panose="020B0604020202020204" pitchFamily="34" charset="0"/>
                <a:cs typeface="Arial" panose="020B0604020202020204" pitchFamily="34" charset="0"/>
              </a:rPr>
              <a:t>Your arguments must be new! Don’t </a:t>
            </a:r>
            <a:br>
              <a:rPr lang="en-US" sz="2600" dirty="0">
                <a:latin typeface="Arial" panose="020B0604020202020204" pitchFamily="34" charset="0"/>
                <a:cs typeface="Arial" panose="020B0604020202020204" pitchFamily="34" charset="0"/>
              </a:rPr>
            </a:br>
            <a:r>
              <a:rPr lang="en-US" sz="2600" dirty="0">
                <a:latin typeface="Arial" panose="020B0604020202020204" pitchFamily="34" charset="0"/>
                <a:cs typeface="Arial" panose="020B0604020202020204" pitchFamily="34" charset="0"/>
              </a:rPr>
              <a:t>just restate what you heard from the </a:t>
            </a:r>
            <a:br>
              <a:rPr lang="en-US" sz="2600" dirty="0">
                <a:latin typeface="Arial" panose="020B0604020202020204" pitchFamily="34" charset="0"/>
                <a:cs typeface="Arial" panose="020B0604020202020204" pitchFamily="34" charset="0"/>
              </a:rPr>
            </a:br>
            <a:r>
              <a:rPr lang="en-US" sz="2600" dirty="0">
                <a:latin typeface="Arial" panose="020B0604020202020204" pitchFamily="34" charset="0"/>
                <a:cs typeface="Arial" panose="020B0604020202020204" pitchFamily="34" charset="0"/>
              </a:rPr>
              <a:t>other pair. </a:t>
            </a:r>
          </a:p>
          <a:p>
            <a:endParaRPr lang="en-US" sz="2600" dirty="0">
              <a:solidFill>
                <a:schemeClr val="bg1">
                  <a:lumMod val="6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0FC0B8B-D45F-4537-BB12-032CADDDC8DB}"/>
              </a:ext>
            </a:extLst>
          </p:cNvPr>
          <p:cNvSpPr txBox="1"/>
          <p:nvPr/>
        </p:nvSpPr>
        <p:spPr bwMode="auto">
          <a:xfrm>
            <a:off x="2264998" y="2279681"/>
            <a:ext cx="4648200" cy="430887"/>
          </a:xfrm>
          <a:prstGeom prst="rect">
            <a:avLst/>
          </a:prstGeom>
          <a:noFill/>
          <a:ln w="9525">
            <a:noFill/>
            <a:miter lim="800000"/>
            <a:headEnd/>
            <a:tailEnd/>
          </a:ln>
        </p:spPr>
        <p:txBody>
          <a:bodyPr wrap="square" rtlCol="0">
            <a:spAutoFit/>
          </a:bodyPr>
          <a:lstStyle/>
          <a:p>
            <a:r>
              <a:rPr lang="en-US" sz="2200" dirty="0">
                <a:latin typeface="Arial" panose="020B0604020202020204" pitchFamily="34" charset="0"/>
                <a:cs typeface="Arial" panose="020B0604020202020204" pitchFamily="34" charset="0"/>
              </a:rPr>
              <a:t>Repeat:</a:t>
            </a:r>
            <a:endParaRPr lang="en-US" sz="2200" dirty="0">
              <a:solidFill>
                <a:schemeClr val="bg1">
                  <a:lumMod val="65000"/>
                </a:schemeClr>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7B6D9E1-0412-4E81-9465-411C42BFB2D5}"/>
              </a:ext>
            </a:extLst>
          </p:cNvPr>
          <p:cNvSpPr txBox="1"/>
          <p:nvPr/>
        </p:nvSpPr>
        <p:spPr bwMode="auto">
          <a:xfrm>
            <a:off x="3581400" y="2741890"/>
            <a:ext cx="4800600" cy="430887"/>
          </a:xfrm>
          <a:prstGeom prst="rect">
            <a:avLst/>
          </a:prstGeom>
          <a:noFill/>
          <a:ln w="9525">
            <a:noFill/>
            <a:miter lim="800000"/>
            <a:headEnd/>
            <a:tailEnd/>
          </a:ln>
        </p:spPr>
        <p:txBody>
          <a:bodyPr wrap="square" rtlCol="0">
            <a:spAutoFit/>
          </a:bodyPr>
          <a:lstStyle/>
          <a:p>
            <a:r>
              <a:rPr lang="en-US" sz="2200" dirty="0">
                <a:latin typeface="Arial" panose="020B0604020202020204" pitchFamily="34" charset="0"/>
                <a:cs typeface="Arial" panose="020B0604020202020204" pitchFamily="34" charset="0"/>
              </a:rPr>
              <a:t>pairs work on arguments</a:t>
            </a:r>
          </a:p>
        </p:txBody>
      </p:sp>
      <p:sp>
        <p:nvSpPr>
          <p:cNvPr id="11" name="TextBox 10">
            <a:extLst>
              <a:ext uri="{FF2B5EF4-FFF2-40B4-BE49-F238E27FC236}">
                <a16:creationId xmlns:a16="http://schemas.microsoft.com/office/drawing/2014/main" id="{28692DBA-3EF9-4687-9887-0DE80E3B5ED0}"/>
              </a:ext>
            </a:extLst>
          </p:cNvPr>
          <p:cNvSpPr txBox="1"/>
          <p:nvPr/>
        </p:nvSpPr>
        <p:spPr bwMode="auto">
          <a:xfrm>
            <a:off x="3581400" y="3346481"/>
            <a:ext cx="4800600" cy="430887"/>
          </a:xfrm>
          <a:prstGeom prst="rect">
            <a:avLst/>
          </a:prstGeom>
          <a:noFill/>
          <a:ln w="9525">
            <a:noFill/>
            <a:miter lim="800000"/>
            <a:headEnd/>
            <a:tailEnd/>
          </a:ln>
        </p:spPr>
        <p:txBody>
          <a:bodyPr wrap="square" rtlCol="0">
            <a:spAutoFit/>
          </a:bodyPr>
          <a:lstStyle/>
          <a:p>
            <a:r>
              <a:rPr lang="en-US" sz="2200" dirty="0">
                <a:latin typeface="Arial" panose="020B0604020202020204" pitchFamily="34" charset="0"/>
                <a:cs typeface="Arial" panose="020B0604020202020204" pitchFamily="34" charset="0"/>
              </a:rPr>
              <a:t>both pairs share</a:t>
            </a:r>
          </a:p>
        </p:txBody>
      </p:sp>
      <p:sp>
        <p:nvSpPr>
          <p:cNvPr id="12" name="TextBox 11">
            <a:extLst>
              <a:ext uri="{FF2B5EF4-FFF2-40B4-BE49-F238E27FC236}">
                <a16:creationId xmlns:a16="http://schemas.microsoft.com/office/drawing/2014/main" id="{B5D09797-B1F5-464D-885A-709490CC8998}"/>
              </a:ext>
            </a:extLst>
          </p:cNvPr>
          <p:cNvSpPr txBox="1"/>
          <p:nvPr/>
        </p:nvSpPr>
        <p:spPr bwMode="auto">
          <a:xfrm>
            <a:off x="3581400" y="3953256"/>
            <a:ext cx="4800600" cy="430887"/>
          </a:xfrm>
          <a:prstGeom prst="rect">
            <a:avLst/>
          </a:prstGeom>
          <a:noFill/>
          <a:ln w="9525">
            <a:noFill/>
            <a:miter lim="800000"/>
            <a:headEnd/>
            <a:tailEnd/>
          </a:ln>
        </p:spPr>
        <p:txBody>
          <a:bodyPr wrap="square" rtlCol="0">
            <a:spAutoFit/>
          </a:bodyPr>
          <a:lstStyle/>
          <a:p>
            <a:r>
              <a:rPr lang="en-US" sz="2200" dirty="0">
                <a:latin typeface="Arial" panose="020B0604020202020204" pitchFamily="34" charset="0"/>
                <a:cs typeface="Arial" panose="020B0604020202020204" pitchFamily="34" charset="0"/>
              </a:rPr>
              <a:t>pairs ask for clarification as needed</a:t>
            </a:r>
          </a:p>
        </p:txBody>
      </p:sp>
    </p:spTree>
    <p:extLst>
      <p:ext uri="{BB962C8B-B14F-4D97-AF65-F5344CB8AC3E}">
        <p14:creationId xmlns:p14="http://schemas.microsoft.com/office/powerpoint/2010/main" val="2081998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AE3B3ADC-A6A9-E74F-A144-5AACEC57CA9A}"/>
              </a:ext>
            </a:extLst>
          </p:cNvPr>
          <p:cNvSpPr txBox="1">
            <a:spLocks/>
          </p:cNvSpPr>
          <p:nvPr/>
        </p:nvSpPr>
        <p:spPr>
          <a:xfrm>
            <a:off x="2286000" y="2590800"/>
            <a:ext cx="5587146"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600" b="0" dirty="0"/>
              <a:t>Reconvene the large group.</a:t>
            </a:r>
          </a:p>
          <a:p>
            <a:r>
              <a:rPr lang="en-US" sz="2600" b="0" dirty="0"/>
              <a:t>Write a consensus statement based on the strongest arguments from both sides. Include:</a:t>
            </a:r>
          </a:p>
          <a:p>
            <a:pPr marL="457200" indent="-457200">
              <a:buFont typeface="Arial" panose="020B0604020202020204" pitchFamily="34" charset="0"/>
              <a:buChar char="•"/>
            </a:pPr>
            <a:r>
              <a:rPr lang="en-US" sz="2600" b="0" dirty="0"/>
              <a:t>what you agree on</a:t>
            </a:r>
          </a:p>
          <a:p>
            <a:pPr marL="457200" indent="-457200">
              <a:buFont typeface="Arial" panose="020B0604020202020204" pitchFamily="34" charset="0"/>
              <a:buChar char="•"/>
            </a:pPr>
            <a:r>
              <a:rPr lang="en-US" sz="2600" b="0" dirty="0"/>
              <a:t>what you “agree to disagree on”</a:t>
            </a:r>
          </a:p>
          <a:p>
            <a:pPr marL="457200" indent="-457200">
              <a:buFont typeface="Arial" panose="020B0604020202020204" pitchFamily="34" charset="0"/>
              <a:buChar char="•"/>
            </a:pPr>
            <a:r>
              <a:rPr lang="en-US" sz="2600" b="0" dirty="0"/>
              <a:t>questions you still have </a:t>
            </a:r>
          </a:p>
          <a:p>
            <a:endParaRPr lang="en-US" sz="2600" b="0" dirty="0"/>
          </a:p>
        </p:txBody>
      </p:sp>
      <p:pic>
        <p:nvPicPr>
          <p:cNvPr id="7" name="Picture 6">
            <a:extLst>
              <a:ext uri="{FF2B5EF4-FFF2-40B4-BE49-F238E27FC236}">
                <a16:creationId xmlns:a16="http://schemas.microsoft.com/office/drawing/2014/main" id="{E68A2656-52AB-2B48-95E1-76705B3AD5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282" y="1579626"/>
            <a:ext cx="1498516" cy="706935"/>
          </a:xfrm>
          <a:prstGeom prst="rect">
            <a:avLst/>
          </a:prstGeom>
        </p:spPr>
      </p:pic>
      <p:sp>
        <p:nvSpPr>
          <p:cNvPr id="6" name="Title 4">
            <a:extLst>
              <a:ext uri="{FF2B5EF4-FFF2-40B4-BE49-F238E27FC236}">
                <a16:creationId xmlns:a16="http://schemas.microsoft.com/office/drawing/2014/main" id="{9B219776-7C87-47FB-A3D1-55B920736010}"/>
              </a:ext>
            </a:extLst>
          </p:cNvPr>
          <p:cNvSpPr txBox="1">
            <a:spLocks/>
          </p:cNvSpPr>
          <p:nvPr/>
        </p:nvSpPr>
        <p:spPr>
          <a:xfrm>
            <a:off x="605118" y="917448"/>
            <a:ext cx="7848600" cy="144475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br>
              <a:rPr lang="en-US" i="1" dirty="0"/>
            </a:br>
            <a:br>
              <a:rPr lang="en-US" i="1" dirty="0"/>
            </a:br>
            <a:endParaRPr lang="en-US" i="1" dirty="0"/>
          </a:p>
        </p:txBody>
      </p:sp>
    </p:spTree>
    <p:extLst>
      <p:ext uri="{BB962C8B-B14F-4D97-AF65-F5344CB8AC3E}">
        <p14:creationId xmlns:p14="http://schemas.microsoft.com/office/powerpoint/2010/main" val="597240298"/>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737</TotalTime>
  <Words>859</Words>
  <Application>Microsoft Office PowerPoint</Application>
  <PresentationFormat>On-screen Show (4:3)</PresentationFormat>
  <Paragraphs>64</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LIC Presentation template</vt:lpstr>
      <vt:lpstr>Structured Academic Controversy</vt:lpstr>
      <vt:lpstr>What Is Structured Academic Controversy (SAC)?  </vt:lpstr>
      <vt:lpstr>What SAC Is Not  </vt:lpstr>
      <vt:lpstr>Steps of SAC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75</cp:revision>
  <dcterms:created xsi:type="dcterms:W3CDTF">2011-01-10T17:35:40Z</dcterms:created>
  <dcterms:modified xsi:type="dcterms:W3CDTF">2019-02-15T15:30:31Z</dcterms:modified>
</cp:coreProperties>
</file>